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4" r:id="rId3"/>
    <p:sldId id="266" r:id="rId4"/>
    <p:sldId id="267" r:id="rId5"/>
    <p:sldId id="271" r:id="rId6"/>
    <p:sldId id="272" r:id="rId7"/>
    <p:sldId id="258" r:id="rId8"/>
    <p:sldId id="260" r:id="rId9"/>
    <p:sldId id="26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421BA-2580-42CB-A5E9-66EA67EDFCF8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AAA72-7AC8-48B9-926F-7D00E6D865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72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4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5CC5-12E5-4732-BD8A-68174768262E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70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8277-40B4-46E6-A891-BF03FE44BE67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90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9698-937D-442C-AF2B-B0ADE0EB5ACE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7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" y="0"/>
            <a:ext cx="91076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1" y="6294704"/>
            <a:ext cx="1483054" cy="1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5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 bwMode="gray">
          <a:xfrm>
            <a:off x="0" y="0"/>
            <a:ext cx="9144000" cy="59265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0"/>
          </p:nvPr>
        </p:nvSpPr>
        <p:spPr bwMode="gray">
          <a:xfrm>
            <a:off x="8074993" y="6453336"/>
            <a:ext cx="941387" cy="209550"/>
          </a:xfrm>
        </p:spPr>
        <p:txBody>
          <a:bodyPr lIns="0" tIns="0" rIns="0" bIns="0"/>
          <a:lstStyle>
            <a:lvl1pPr>
              <a:defRPr sz="700" b="1">
                <a:solidFill>
                  <a:srgbClr val="59595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defRPr>
            </a:lvl1pPr>
          </a:lstStyle>
          <a:p>
            <a:fld id="{E0F47DD0-54A2-4F9D-9D18-323BA01F731A}" type="slidenum">
              <a:rPr lang="ko-KR" altLang="en-US"/>
              <a:pPr/>
              <a:t>‹#›</a:t>
            </a:fld>
            <a:r>
              <a:rPr lang="ko-KR" altLang="en-US" dirty="0"/>
              <a:t>  </a:t>
            </a:r>
            <a:r>
              <a:rPr lang="en-US" altLang="ko-KR" dirty="0"/>
              <a:t>page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61" y="224104"/>
            <a:ext cx="1483054" cy="18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DDF-188F-470D-9FDB-1643EC64BDA2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33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57E8-D5EB-40ED-81F0-DC55669A0D01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8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998-8F43-4030-93CB-DF17AE72EE72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8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242E-FC95-4D84-A73E-9D4DC26F9B29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61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E0E8-C3AC-4969-8D90-ABA98DC2F471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3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3BAC-3FD4-41E4-8BA8-A7DF73F736C8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144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7ADDF-188F-470D-9FDB-1643EC64BDA2}" type="datetime1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3FA5-D21E-4F3A-A210-0B4ABA6CEB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7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36039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37674" y="2688729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신용카드 결제 프로세스 정의서</a:t>
            </a:r>
            <a:endParaRPr lang="en-US" altLang="ko-KR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5716" y="367696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2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주</a:t>
            </a:r>
            <a:r>
              <a:rPr lang="en-US" altLang="ko-KR"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r>
              <a:rPr lang="ko-KR" altLang="en-US" sz="2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헥토파이낸셜 </a:t>
            </a:r>
            <a:r>
              <a:rPr lang="en-US" altLang="ko-KR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20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업체명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8" y="6170399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※ </a:t>
            </a:r>
            <a:r>
              <a:rPr lang="ko-KR" altLang="en-US" sz="1000" b="1" dirty="0">
                <a:solidFill>
                  <a:srgbClr val="FF0000"/>
                </a:solidFill>
              </a:rPr>
              <a:t>공란 모두 기재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9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791837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신한카드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Group 132"/>
          <p:cNvGraphicFramePr>
            <a:graphicFrameLocks noGrp="1"/>
          </p:cNvGraphicFramePr>
          <p:nvPr>
            <p:extLst/>
          </p:nvPr>
        </p:nvGraphicFramePr>
        <p:xfrm>
          <a:off x="5292080" y="1824030"/>
          <a:ext cx="3419475" cy="1417781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화면은 예시 사항이며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실제로 홈페이지에 적용 후 화면 </a:t>
                      </a:r>
                      <a:r>
                        <a:rPr kumimoji="0" lang="ko-KR" altLang="en-US" sz="9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캡쳐를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해주시기 바랍니다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카드사 결제 페이지 필수 연동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1" name="Picture 3" descr="C:\Users\김은하\Desktop\2021-02-08 16;37;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11621"/>
            <a:ext cx="385762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10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41679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5;54;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6510"/>
            <a:ext cx="6278563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11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22919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국민카드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6;42;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362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12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262205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현대카드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6;45;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2096"/>
            <a:ext cx="37433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13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79911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삼성카드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6;46;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380047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14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07763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하나카드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5;56;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5493"/>
            <a:ext cx="5905848" cy="49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15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4749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롯데카드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5;56;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71760"/>
            <a:ext cx="5616624" cy="46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16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80990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농협카드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2" descr="C:\Users\김은하\Desktop\2021-02-08 16;50;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2096"/>
            <a:ext cx="38576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17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730943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씨티카드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362" name="Picture 2" descr="C:\Users\김은하\Desktop\2021-02-08 15;58;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64262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38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17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78850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우리카드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Picture 2" descr="C:\Users\김은하\Desktop\2021-02-08 15;59;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1621"/>
            <a:ext cx="5716588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2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13" name="Group 4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019952"/>
              </p:ext>
            </p:extLst>
          </p:nvPr>
        </p:nvGraphicFramePr>
        <p:xfrm>
          <a:off x="467544" y="1666031"/>
          <a:ext cx="8102351" cy="4288318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437">
                  <a:extLst>
                    <a:ext uri="{9D8B030D-6E8A-4147-A177-3AD203B41FA5}">
                      <a16:colId xmlns:a16="http://schemas.microsoft.com/office/drawing/2014/main" val="608766698"/>
                    </a:ext>
                  </a:extLst>
                </a:gridCol>
                <a:gridCol w="115400">
                  <a:extLst>
                    <a:ext uri="{9D8B030D-6E8A-4147-A177-3AD203B41FA5}">
                      <a16:colId xmlns:a16="http://schemas.microsoft.com/office/drawing/2014/main" val="978178756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2016555133"/>
                    </a:ext>
                  </a:extLst>
                </a:gridCol>
              </a:tblGrid>
              <a:tr h="5008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업체명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PG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헥토파이낸셜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사업자 등록번호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PG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대표자명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PG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담당자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연락처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9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고객센터 번호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서비스명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사이트명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/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소개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사이트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URL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PW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개시일</a:t>
                      </a:r>
                      <a:b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예정일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굴림" charset="-127"/>
                        </a:defRPr>
                      </a:lvl9pPr>
                    </a:lstStyle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기간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791" marB="467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428" y="629242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1000" b="1" dirty="0">
                <a:solidFill>
                  <a:srgbClr val="FF0000"/>
                </a:solidFill>
                <a:ea typeface="나눔고딕" panose="020D0604000000000000" pitchFamily="50" charset="-127"/>
              </a:rPr>
              <a:t>공란 모두 기재</a:t>
            </a:r>
            <a:endParaRPr lang="ko-KR" altLang="en-US" sz="1000" dirty="0">
              <a:solidFill>
                <a:srgbClr val="FF0000"/>
              </a:solidFill>
              <a:ea typeface="나눔고딕" panose="020D0604000000000000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0841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가맹점 정보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17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45203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카카오뱅크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410" name="Picture 2" descr="C:\Users\김은하\Desktop\카카오뱅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4196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17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0789"/>
              </p:ext>
            </p:extLst>
          </p:nvPr>
        </p:nvGraphicFramePr>
        <p:xfrm>
          <a:off x="359532" y="620688"/>
          <a:ext cx="8424936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SC BC,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우리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경남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대구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 NH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기업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부산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하나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신한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국민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BC,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케이뱅크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우리카드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광주카드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전북카드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제주카드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수협카드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새마을금고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우체국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저축은행</a:t>
                      </a:r>
                      <a:r>
                        <a:rPr lang="en-US" altLang="ko-KR" sz="1100" baseline="0" dirty="0" smtClean="0">
                          <a:latin typeface="+mn-ea"/>
                          <a:ea typeface="+mn-ea"/>
                        </a:rPr>
                        <a:t>, KDB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산업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59532" y="2924944"/>
            <a:ext cx="8424936" cy="371886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김은하\Desktop\2021-02-08 16;59;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59" y="3068960"/>
            <a:ext cx="6479282" cy="331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3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458380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메인페이지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12428" y="6292428"/>
            <a:ext cx="77768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1000" dirty="0" err="1">
                <a:solidFill>
                  <a:srgbClr val="FF0000"/>
                </a:solidFill>
              </a:rPr>
              <a:t>메인페이지</a:t>
            </a:r>
            <a:r>
              <a:rPr lang="ko-KR" altLang="en-US" sz="1000" dirty="0">
                <a:solidFill>
                  <a:srgbClr val="FF0000"/>
                </a:solidFill>
              </a:rPr>
              <a:t> 첨부 </a:t>
            </a:r>
            <a:r>
              <a:rPr lang="en-US" altLang="ko-KR" sz="1000" dirty="0">
                <a:solidFill>
                  <a:srgbClr val="FF0000"/>
                </a:solidFill>
              </a:rPr>
              <a:t>-</a:t>
            </a:r>
            <a:r>
              <a:rPr lang="ko-KR" altLang="en-US" sz="1000" dirty="0">
                <a:solidFill>
                  <a:srgbClr val="FF0000"/>
                </a:solidFill>
              </a:rPr>
              <a:t> 사이트 하단 사업자 정보 필수 </a:t>
            </a:r>
            <a:r>
              <a:rPr lang="en-US" altLang="ko-KR" sz="1000" dirty="0">
                <a:solidFill>
                  <a:srgbClr val="FF0000"/>
                </a:solidFill>
              </a:rPr>
              <a:t>(</a:t>
            </a:r>
            <a:r>
              <a:rPr lang="ko-KR" altLang="en-US" sz="1000" dirty="0" err="1">
                <a:solidFill>
                  <a:srgbClr val="FF0000"/>
                </a:solidFill>
              </a:rPr>
              <a:t>사업자명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사업자등록번호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주소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대표자명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고객센터번호</a:t>
            </a:r>
            <a:r>
              <a:rPr lang="en-US" altLang="ko-KR" sz="1000" dirty="0">
                <a:solidFill>
                  <a:srgbClr val="FF0000"/>
                </a:solidFill>
              </a:rPr>
              <a:t>(</a:t>
            </a:r>
            <a:r>
              <a:rPr lang="ko-KR" altLang="en-US" sz="1000" dirty="0">
                <a:solidFill>
                  <a:srgbClr val="FF0000"/>
                </a:solidFill>
              </a:rPr>
              <a:t>휴대폰번호 불가</a:t>
            </a:r>
            <a:r>
              <a:rPr lang="en-US" altLang="ko-KR" sz="1000" dirty="0">
                <a:solidFill>
                  <a:srgbClr val="FF0000"/>
                </a:solidFill>
              </a:rPr>
              <a:t>))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7" name="그림 16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5" y="1636217"/>
            <a:ext cx="7821685" cy="45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4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84898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로그인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 회원가입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12428" y="629242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※ </a:t>
            </a:r>
            <a:r>
              <a:rPr lang="ko-KR" altLang="en-US" sz="1000" dirty="0">
                <a:solidFill>
                  <a:srgbClr val="FF0000"/>
                </a:solidFill>
              </a:rPr>
              <a:t>회원가입</a:t>
            </a:r>
            <a:r>
              <a:rPr lang="en-US" altLang="ko-KR" sz="1000" dirty="0">
                <a:solidFill>
                  <a:srgbClr val="FF0000"/>
                </a:solidFill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</a:rPr>
              <a:t>이용약관</a:t>
            </a:r>
            <a:r>
              <a:rPr lang="en-US" altLang="ko-KR" sz="1000" dirty="0">
                <a:solidFill>
                  <a:srgbClr val="FF0000"/>
                </a:solidFill>
              </a:rPr>
              <a:t>/</a:t>
            </a:r>
            <a:r>
              <a:rPr lang="ko-KR" altLang="en-US" sz="1000" dirty="0">
                <a:solidFill>
                  <a:srgbClr val="FF0000"/>
                </a:solidFill>
              </a:rPr>
              <a:t>개인정보 </a:t>
            </a:r>
            <a:r>
              <a:rPr lang="ko-KR" altLang="en-US" sz="1000" dirty="0" smtClean="0">
                <a:solidFill>
                  <a:srgbClr val="FF0000"/>
                </a:solidFill>
              </a:rPr>
              <a:t>취급 약관 </a:t>
            </a:r>
            <a:r>
              <a:rPr lang="ko-KR" altLang="en-US" sz="1000" dirty="0">
                <a:solidFill>
                  <a:srgbClr val="FF0000"/>
                </a:solidFill>
              </a:rPr>
              <a:t>등 </a:t>
            </a:r>
            <a:r>
              <a:rPr lang="ko-KR" altLang="en-US" sz="1000" dirty="0" smtClean="0">
                <a:solidFill>
                  <a:srgbClr val="FF0000"/>
                </a:solidFill>
              </a:rPr>
              <a:t>필수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08" y="1527430"/>
            <a:ext cx="4694055" cy="42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5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69030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결제프로세스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(1/4)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2428" y="629242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메인 </a:t>
            </a:r>
            <a:r>
              <a:rPr lang="ko-KR" altLang="en-US" sz="1000" dirty="0">
                <a:solidFill>
                  <a:srgbClr val="FF0000"/>
                </a:solidFill>
              </a:rPr>
              <a:t>페이지에서 각 상품 선택 및 결제하기까지의 경로 화면 첨부</a:t>
            </a:r>
          </a:p>
        </p:txBody>
      </p:sp>
      <p:graphicFrame>
        <p:nvGraphicFramePr>
          <p:cNvPr id="28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85730"/>
              </p:ext>
            </p:extLst>
          </p:nvPr>
        </p:nvGraphicFramePr>
        <p:xfrm>
          <a:off x="5318318" y="1574949"/>
          <a:ext cx="3419475" cy="2384172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화면은 예시 사항이며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실제로 홈페이지에 적용 후 화면 </a:t>
                      </a:r>
                      <a:r>
                        <a:rPr kumimoji="0" lang="ko-KR" altLang="en-US" sz="9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캡쳐를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해주시기 바랍니다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가맹점에서 전송하는 내용으로 표시됨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상품명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제공기간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상품금액 표시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카드사 선택 결제 페이지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약관 고지 및 사용자 동의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" name="그림 30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2" y="1595145"/>
            <a:ext cx="4577343" cy="42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6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28480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결제프로세스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(2/4)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3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63762"/>
              </p:ext>
            </p:extLst>
          </p:nvPr>
        </p:nvGraphicFramePr>
        <p:xfrm>
          <a:off x="5318318" y="1574949"/>
          <a:ext cx="3419475" cy="2384172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화면은 예시 사항이며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실제로 홈페이지에 적용 후 화면 </a:t>
                      </a:r>
                      <a:r>
                        <a:rPr kumimoji="0" lang="ko-KR" altLang="en-US" sz="9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캡쳐를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해주시기 바랍니다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가맹점에서 전송하는 내용으로 표시됨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상품명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제공기간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상품금액 표시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카드사 선택 결제 페이지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약관 고지 및 사용자 동의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12428" y="629242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메인 </a:t>
            </a:r>
            <a:r>
              <a:rPr lang="ko-KR" altLang="en-US" sz="1000" dirty="0">
                <a:solidFill>
                  <a:srgbClr val="FF0000"/>
                </a:solidFill>
              </a:rPr>
              <a:t>페이지에서 각 상품 선택 및 결제하기까지의 경로 화면 첨부</a:t>
            </a:r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5" y="1605566"/>
            <a:ext cx="4746551" cy="42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7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61000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결제프로세스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(3/4)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05636"/>
              </p:ext>
            </p:extLst>
          </p:nvPr>
        </p:nvGraphicFramePr>
        <p:xfrm>
          <a:off x="5318318" y="1574949"/>
          <a:ext cx="3419475" cy="2384172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화면은 예시 사항이며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실제로 홈페이지에 적용 후 화면 </a:t>
                      </a:r>
                      <a:r>
                        <a:rPr kumimoji="0" lang="ko-KR" altLang="en-US" sz="9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캡쳐를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해주시기 바랍니다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가맹점에서 전송하는 내용으로 표시됨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상품명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제공기간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상품금액 표시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카드사 선택 결제 페이지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약관 고지 및 사용자 동의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467544" y="2039247"/>
            <a:ext cx="5102379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2428" y="6292428"/>
            <a:ext cx="7776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메인 </a:t>
            </a:r>
            <a:r>
              <a:rPr lang="ko-KR" altLang="en-US" sz="1000" dirty="0">
                <a:solidFill>
                  <a:srgbClr val="FF0000"/>
                </a:solidFill>
              </a:rPr>
              <a:t>페이지에서 각 상품 선택 및 결제하기까지의 경로 화면 첨부</a:t>
            </a:r>
          </a:p>
        </p:txBody>
      </p:sp>
      <p:pic>
        <p:nvPicPr>
          <p:cNvPr id="60" name="그림 59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9" y="1574949"/>
            <a:ext cx="4839689" cy="43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8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8622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결제프로세스 </a:t>
                      </a:r>
                      <a:r>
                        <a:rPr lang="en-US" altLang="ko-KR" sz="1100" dirty="0" smtClean="0">
                          <a:latin typeface="+mn-ea"/>
                          <a:ea typeface="+mn-ea"/>
                        </a:rPr>
                        <a:t>(4/4)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4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11333"/>
              </p:ext>
            </p:extLst>
          </p:nvPr>
        </p:nvGraphicFramePr>
        <p:xfrm>
          <a:off x="5318318" y="1574949"/>
          <a:ext cx="3419475" cy="2384172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화면은 예시 사항이며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실제로 홈페이지에 적용 후 화면 </a:t>
                      </a:r>
                      <a:r>
                        <a:rPr kumimoji="0" lang="ko-KR" altLang="en-US" sz="9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캡쳐를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해주시기 바랍니다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가맹점에서 전송하는 내용으로 표시됨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가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상품명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제공기간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상품금액 표시</a:t>
                      </a:r>
                      <a:endParaRPr kumimoji="0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나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 </a:t>
                      </a: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카드사 선택 결제 페이지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약관 고지 및 사용자 동의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그림 26" descr="화면 캡처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5" y="1615112"/>
            <a:ext cx="4781407" cy="4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/>
        </p:nvSpPr>
        <p:spPr bwMode="gray">
          <a:xfrm>
            <a:off x="7945437" y="6539035"/>
            <a:ext cx="94138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latinLnBrk="1" hangingPunct="1"/>
            <a:r>
              <a:rPr kumimoji="0" lang="en-US" altLang="ko-KR" sz="700" b="1" dirty="0" smtClean="0">
                <a:solidFill>
                  <a:srgbClr val="FAA61A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9</a:t>
            </a:r>
            <a:r>
              <a:rPr kumimoji="0" lang="ko-KR" altLang="en-US" sz="700" dirty="0" smtClean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  </a:t>
            </a:r>
            <a:r>
              <a:rPr kumimoji="0" lang="en-US" altLang="ko-KR" sz="700" dirty="0">
                <a:solidFill>
                  <a:srgbClr val="898989"/>
                </a:solidFill>
                <a:latin typeface="Tahoma" panose="020B0604030504040204" pitchFamily="34" charset="0"/>
                <a:ea typeface="나눔고딕 ExtraBold" panose="020D0904000000000000" pitchFamily="50" charset="-127"/>
                <a:cs typeface="Tahoma" panose="020B0604030504040204" pitchFamily="34" charset="0"/>
              </a:rPr>
              <a:t>page</a:t>
            </a:r>
            <a:endParaRPr kumimoji="0" lang="ko-KR" altLang="en-US" sz="700" dirty="0">
              <a:solidFill>
                <a:srgbClr val="898989"/>
              </a:solidFill>
              <a:latin typeface="Tahoma" panose="020B0604030504040204" pitchFamily="34" charset="0"/>
              <a:ea typeface="나눔고딕 ExtraBold" panose="020D0904000000000000" pitchFamily="50" charset="-127"/>
              <a:cs typeface="Tahoma" panose="020B060403050404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88743"/>
              </p:ext>
            </p:extLst>
          </p:nvPr>
        </p:nvGraphicFramePr>
        <p:xfrm>
          <a:off x="359532" y="620688"/>
          <a:ext cx="84249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79354469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22243887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760293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419386845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130923404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19565978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공통사항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업체명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작성일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작성자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6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4105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+mn-ea"/>
                          <a:ea typeface="+mn-ea"/>
                        </a:rPr>
                        <a:t>표준결제창</a:t>
                      </a:r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53779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59532" y="1484783"/>
            <a:ext cx="8424936" cy="5063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0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20226"/>
              </p:ext>
            </p:extLst>
          </p:nvPr>
        </p:nvGraphicFramePr>
        <p:xfrm>
          <a:off x="5292080" y="1824030"/>
          <a:ext cx="3419475" cy="1417781"/>
        </p:xfrm>
        <a:graphic>
          <a:graphicData uri="http://schemas.openxmlformats.org/drawingml/2006/table">
            <a:tbl>
              <a:tblPr/>
              <a:tblGrid>
                <a:gridCol w="39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공통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해당 화면은 예시 사항이며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실제로 홈페이지에 적용 후 화면 </a:t>
                      </a:r>
                      <a:r>
                        <a:rPr kumimoji="0" lang="ko-KR" altLang="en-US" sz="9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캡쳐를</a:t>
                      </a:r>
                      <a:r>
                        <a:rPr kumimoji="0" lang="ko-KR" alt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해주시기 바랍니다</a:t>
                      </a:r>
                      <a:r>
                        <a:rPr kumimoji="0" lang="en-US" altLang="ko-KR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  <a:r>
                        <a:rPr kumimoji="0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0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45720" marR="45720" marT="45708" marB="45708" anchor="ctr" horzOverflow="overflow">
                    <a:lnL>
                      <a:noFill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카드사 결제 페이지 필수 연동</a:t>
                      </a:r>
                    </a:p>
                  </a:txBody>
                  <a:tcPr marL="45720" marR="45720" marT="45708" marB="45708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58" y="2047774"/>
            <a:ext cx="2446410" cy="410696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97" y="2060178"/>
            <a:ext cx="2482058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597</Words>
  <Application>Microsoft Office PowerPoint</Application>
  <PresentationFormat>화면 슬라이드 쇼(4:3)</PresentationFormat>
  <Paragraphs>232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나눔고딕</vt:lpstr>
      <vt:lpstr>나눔고딕 ExtraBold</vt:lpstr>
      <vt:lpstr>맑은 고딕</vt:lpstr>
      <vt:lpstr>Arial</vt:lpstr>
      <vt:lpstr>Tahoma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settlebank</dc:creator>
  <cp:lastModifiedBy>마상우-EPC</cp:lastModifiedBy>
  <cp:revision>7</cp:revision>
  <dcterms:modified xsi:type="dcterms:W3CDTF">2022-07-21T08:01:23Z</dcterms:modified>
</cp:coreProperties>
</file>